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9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5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customXml" Target="../customXml/item4.xml"/><Relationship Id="rId1" Type="http://schemas.openxmlformats.org/officeDocument/2006/relationships/theme" Target="theme/theme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6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move the slide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nl-N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lang="nl-N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lang="nl-N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nl-N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nl-N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nl-N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nl-N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nl-N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nl-N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FECC8950-B5ED-4D63-82D3-EB9F0D43BFA5}" type="slidenum">
              <a:rPr lang="nl-N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nl-NL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nl-N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BE08E78-B14F-44B8-99F0-74E229AC403A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+mn-ea"/>
              </a:rPr>
              <a:t>6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We zijn eigenlijk al begonnen met FE door deze eerste werkvorm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 kun je ook zo noemen: leerdoelgericht werken.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Eerst leerdoelen verhelderd: die van hen (Boarding Pass) en die van ons.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Toen opgehaald waar ze staan: Fist to Five.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Nu bepalen hoe we verder gaan komen. 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Deze drie vragen zijn de basis van FE en komen telkens terug – meerdere malen per les.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Formatief evalueren: moeilijke woorden, lastige term. Leerdoelgericht werken dekt de lading beter: niet richten op prestatie / cijfer, maar op het bereiken van bepaalde leerdoelen.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E94F44-1D42-4176-A7A1-5942907D2AC3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We zijn eigenlijk al begonnen met FE door deze eerste werkvorm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 kun je ook zo noemen: leerdoelgericht werken.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Eerst leerdoelen verhelderd: die van hen (Boarding Pass) en die van ons.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Toen opgehaald waar ze staan: Fist to Five.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Nu bepalen hoe we verder gaan komen. 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Deze drie vragen zijn de basis van FE en komen telkens terug – meerdere malen per les.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Formatief evalueren: moeilijke woorden, lastige term. Leerdoelgericht werken dekt de lading beter: niet richten op prestatie / cijfer, maar op het bereiken van bepaalde leerdoelen.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5E139A-94F9-4A8D-BDC3-7DF63451BC10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We zijn eigenlijk al begonnen met FE door deze eerste werkvorm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 kun je ook zo noemen: leerdoelgericht werken.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Eerst leerdoelen verhelderd: die van hen (Boarding Pass) en die van ons.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Toen opgehaald waar ze staan: Fist to Five.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Nu bepalen hoe we verder gaan komen. 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Deze drie vragen zijn de basis van FE en komen telkens terug – meerdere malen per les.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Formatief evalueren: moeilijke woorden, lastige term. Leerdoelgericht werken dekt de lading beter: niet richten op prestatie / cijfer, maar op het bereiken van bepaalde leerdoelen.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50094A-70D1-45A2-87D8-00E7554F650E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We zijn eigenlijk al begonnen met FE door deze eerste werkvorm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 kun je ook zo noemen: leerdoelgericht werken.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Eerst leerdoelen verhelderd: die van hen (Boarding Pass) en die van ons.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Toen opgehaald waar ze staan: Fist to Five.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Nu bepalen hoe we verder gaan komen. 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Deze drie vragen zijn de basis van FE en komen telkens terug – meerdere malen per les.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Formatief evalueren: moeilijke woorden, lastige term. Leerdoelgericht werken dekt de lading beter: niet richten op prestatie / cijfer, maar op het bereiken van bepaalde leerdoelen.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28DC4A1-9AF2-418A-9AA4-831F3FF616B7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Als ze willen en tijd hebben, kunnen ze met sectiegenoten een werkvorm uit het boekje uitkiezen en uitwerken voor hun eigen les binnenkort.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Laat ze dan nadenken over alle 5 fases.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A548081-0B24-4D68-A508-147FB94017E3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Wij stellen zelf ook leerdoelen voor deze sessie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4E76FB2-325A-494E-9259-8BA121BB720F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Laat cursisten daarna tweetallen vormen en “Eén minuutje maar” opzoeken (eerste werkvorm). 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Deel aan iedereen individueel een kaartje met een onderwerp / thema uit.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Hier moet iedere cursist straks één minuut over gaan praten tegen zijn partner.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Cursisten volgen verder de aanwijzingen van de opdracht op papier.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Houd de tijd bij met een timer, online of op telefoon. / wekker.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Als beide cursisten 1 minuut hebben gepraat + feedback hebben opgehaald: reflectie.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IN de klas goed te gebruiken – ook bij talen!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Hoe krijg je leerlingen serieus aan het werk? Door te beloven dat na de oefenfase drie leerlingen te selecteren die het voor de klas gaan doen.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610A6C9-1167-4FF3-9233-BE83F3393ECC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nl-N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324D06-E633-4134-826E-41F5FCCBB6FE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We zijn eigenlijk al begonnen met FE door deze eerste werkvorm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 kun je ook zo noemen: leerdoelgericht werken.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Eerst leerdoelen verhelderd: die van hen (Boarding Pass) en die van ons.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Toen opgehaald waar ze staan: Fist to Five.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Nu bepalen hoe we verder gaan komen. 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Deze drie vragen zijn de basis van FE en komen telkens terug – meerdere malen per les.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Formatief evalueren: moeilijke woorden, lastige term. Leerdoelgericht werken dekt de lading beter: niet richten op prestatie / cijfer, maar op het bereiken van bepaalde leerdoelen.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91679FB-3BB9-427F-AF5B-3C2B29E9D019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We zijn eigenlijk al begonnen met FE door deze eerste werkvorm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 kun je ook zo noemen: leerdoelgericht werken.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Eerst leerdoelen verhelderd: die van hen (Boarding Pass) en die van ons.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Toen opgehaald waar ze staan: Fist to Five.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Nu bepalen hoe we verder gaan komen. 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Deze drie vragen zijn de basis van FE en komen telkens terug – meerdere malen per les.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Formatief evalueren: moeilijke woorden, lastige term. Leerdoelgericht werken dekt de lading beter: niet richten op prestatie / cijfer, maar op het bereiken van bepaalde leerdoelen.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D73AFA-0E7B-4670-979A-CE172CDCA75E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We zijn eigenlijk al begonnen met FE door deze eerste werkvorm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 kun je ook zo noemen: leerdoelgericht werken.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Eerst leerdoelen verhelderd: die van hen (Boarding Pass) en die van ons.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Toen opgehaald waar ze staan: Fist to Five.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Nu bepalen hoe we verder gaan komen. 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Deze drie vragen zijn de basis van FE en komen telkens terug – meerdere malen per les.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lang="nl-NL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Formatief evalueren: moeilijke woorden, lastige term. Leerdoelgericht werken dekt de lading beter: niet richten op prestatie / cijfer, maar op het bereiken van bepaalde leerdoelen.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5703C7-1D6E-4564-AC42-46EBB641629E}" type="slidenum">
              <a:rPr lang="nl-NL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nl-NL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- gekleurde blaadjes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/>
          <p:cNvPicPr/>
          <p:nvPr/>
        </p:nvPicPr>
        <p:blipFill>
          <a:blip r:embed="rId2"/>
          <a:stretch/>
        </p:blipFill>
        <p:spPr>
          <a:xfrm>
            <a:off x="1800" y="0"/>
            <a:ext cx="12188160" cy="68576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g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ldNum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693D02E-5E99-443F-8D34-60D27A19EB3E}" type="slidenum"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lang="nl-NL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de-DE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verslide 1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7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body"/>
          </p:nvPr>
        </p:nvSpPr>
        <p:spPr>
          <a:xfrm>
            <a:off x="720360" y="4212720"/>
            <a:ext cx="10381320" cy="4932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Titel een regel. Calibri bold 40 pt.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26120" y="3609720"/>
            <a:ext cx="2186280" cy="4932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0" rIns="90000" tIns="45000" bIns="4500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1800" b="0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Naam Achternaam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verslide 2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body"/>
          </p:nvPr>
        </p:nvSpPr>
        <p:spPr>
          <a:xfrm>
            <a:off x="726120" y="3027600"/>
            <a:ext cx="2186280" cy="4932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0" rIns="90000" tIns="45000" bIns="4500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1800" b="0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Naam Achternaam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0360" y="3583440"/>
            <a:ext cx="10381320" cy="12308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Titel van de presentatie over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twee regels. Calibri bold 40 pt.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verslide 3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6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body"/>
          </p:nvPr>
        </p:nvSpPr>
        <p:spPr>
          <a:xfrm>
            <a:off x="726120" y="3027600"/>
            <a:ext cx="2186280" cy="4932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0" rIns="90000" tIns="45000" bIns="4500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1800" b="0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Naam Achternaam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20360" y="3583440"/>
            <a:ext cx="10381320" cy="12308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Titel van de presentatie over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twee regels. Calibri bold 40 pt.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ekst slide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body"/>
          </p:nvPr>
        </p:nvSpPr>
        <p:spPr>
          <a:xfrm>
            <a:off x="720000" y="590400"/>
            <a:ext cx="10381320" cy="4932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chemeClr val="dk2"/>
                </a:solidFill>
                <a:effectLst/>
                <a:uFillTx/>
                <a:latin typeface="Calibri"/>
              </a:rPr>
              <a:t>Kop invoegen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95160" y="1558800"/>
            <a:ext cx="10405800" cy="250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000" b="1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De slides waarop je je tekst kwijt kunt zijn er in 3 varianten: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Met pay-off ‘toetsen om van te leren’, merkregel en blaadjes &gt; standaard ingesteld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Met pay-off ‘toetsen om van te leren’ en blaadjes &gt; voor wat meer lucht onderin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Met alleen de blaadjes rechts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Wordt het heel druk op je pagina kies dan voor een volledig witte achtergrond of plaats een deel van je inhoud gewoon op een volgende slide.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ekst en beeld links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body"/>
          </p:nvPr>
        </p:nvSpPr>
        <p:spPr>
          <a:xfrm>
            <a:off x="720000" y="590400"/>
            <a:ext cx="10381320" cy="4932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chemeClr val="dk2"/>
                </a:solidFill>
                <a:effectLst/>
                <a:uFillTx/>
                <a:latin typeface="Calibri"/>
              </a:rPr>
              <a:t>Slide met tekst en afbeelding 1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20000" y="4479840"/>
            <a:ext cx="3786120" cy="5918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1500" b="0" i="1" u="none" strike="noStrike">
                <a:solidFill>
                  <a:srgbClr val="8a8b8a"/>
                </a:solidFill>
                <a:effectLst/>
                <a:uFillTx/>
                <a:latin typeface="Calibri"/>
              </a:rPr>
              <a:t>Ondertitel bij de afbeelding &gt; Calibri light Italic, 15 pt. Grijs #8A8B8A – regelafstand 1 pt.</a:t>
            </a:r>
            <a:endParaRPr lang="de-DE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720000" y="1851840"/>
            <a:ext cx="3718080" cy="256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835520" y="1769400"/>
            <a:ext cx="6337800" cy="391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Plaats een afbeelding links van de tekst.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En laat de tekst links uitlijnen.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Tussenkop donkerblauw &gt;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Calibri Bold 22 pt. In #182a75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Hier kan nog wat tekst komen, niet teveel.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Let op de verhouding tekst &amp; beeld.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Gebruik liever een extra slide dan een te volle slide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ekst en beeld rechts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20000" y="590400"/>
            <a:ext cx="10381320" cy="4932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chemeClr val="dk2"/>
                </a:solidFill>
                <a:effectLst/>
                <a:uFillTx/>
                <a:latin typeface="Calibri"/>
              </a:rPr>
              <a:t>Slide met tekst en afbeelding 2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831360" y="1906200"/>
            <a:ext cx="3728520" cy="25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774120" y="4504680"/>
            <a:ext cx="3786120" cy="5918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 algn="r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1500" b="0" i="1" u="none" strike="noStrike">
                <a:solidFill>
                  <a:srgbClr val="8a8b8a"/>
                </a:solidFill>
                <a:effectLst/>
                <a:uFillTx/>
                <a:latin typeface="Calibri"/>
              </a:rPr>
              <a:t>Ondertitel bij de afbeelding &gt; Calibri light Italic, 15 pt. Grijs #8A8B8A – regelafstand 1 pt.</a:t>
            </a:r>
            <a:endParaRPr lang="de-DE" sz="15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20000" y="1769400"/>
            <a:ext cx="5821200" cy="391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Plaats een afbeelding rechts van de tekst.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En laat de tekst links uitlijnen.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Tussenkop donkerblauw &gt;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Calibri Bold 22 pt. In #182a75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Hier kan nog wat tekst komen, niet teveel.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Let op de verhouding tekst &amp; beeld.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Gebruik liever een extra slide dan een te volle slide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ussenslide 1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fbeelding 5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521640" y="5285880"/>
            <a:ext cx="3578760" cy="8780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0" rIns="90000" tIns="45000" bIns="4500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5000" b="1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Wat is JIJ?</a:t>
            </a:r>
            <a:endParaRPr lang="de-DE" sz="5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ussenslide 2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Afbeelding 5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521640" y="5285880"/>
            <a:ext cx="4706280" cy="8780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0" rIns="90000" tIns="45000" bIns="4500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5000" b="1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Tekst tussenkop</a:t>
            </a:r>
            <a:endParaRPr lang="de-DE" sz="5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ussenslide 2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body"/>
          </p:nvPr>
        </p:nvSpPr>
        <p:spPr>
          <a:xfrm>
            <a:off x="521640" y="5285880"/>
            <a:ext cx="4706280" cy="8780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0" rIns="90000" tIns="45000" bIns="4500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5000" b="1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Tekst tussenkop</a:t>
            </a:r>
            <a:endParaRPr lang="de-DE" sz="5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 slide 1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1016280" y="1303920"/>
            <a:ext cx="43027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5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“Quote van iemand hier plaatsen als tussenslide”</a:t>
            </a:r>
            <a:endParaRPr lang="de-DE" sz="5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16280" y="5274360"/>
            <a:ext cx="4302720" cy="399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i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Naam Achternaam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 slide 2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5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body"/>
          </p:nvPr>
        </p:nvSpPr>
        <p:spPr>
          <a:xfrm>
            <a:off x="1016280" y="1303920"/>
            <a:ext cx="4302720" cy="31698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5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“Quote van iemand hier plaatsen als tussenslide”</a:t>
            </a:r>
            <a:endParaRPr lang="de-DE" sz="5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016280" y="5274360"/>
            <a:ext cx="4302720" cy="399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2000" b="0" i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Naam Achternaam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ragen slide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4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body"/>
          </p:nvPr>
        </p:nvSpPr>
        <p:spPr>
          <a:xfrm>
            <a:off x="933840" y="5285880"/>
            <a:ext cx="2817720" cy="8780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0" rIns="90000" tIns="45000" bIns="4500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5000" b="1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Vragen?</a:t>
            </a:r>
            <a:endParaRPr lang="de-DE" sz="5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fsluiting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body"/>
          </p:nvPr>
        </p:nvSpPr>
        <p:spPr>
          <a:xfrm>
            <a:off x="720000" y="1764000"/>
            <a:ext cx="9015120" cy="39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000" b="0" u="none" strike="noStrike">
                <a:solidFill>
                  <a:srgbClr val="4d4d4c"/>
                </a:solidFill>
                <a:effectLst/>
                <a:uFillTx/>
                <a:latin typeface="Calibri"/>
              </a:rPr>
              <a:t>Bedankt voor jullie aandacht etc. etc.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" name="Title 1"/>
          <p:cNvSpPr/>
          <p:nvPr/>
        </p:nvSpPr>
        <p:spPr>
          <a:xfrm>
            <a:off x="720000" y="624600"/>
            <a:ext cx="10829880" cy="73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90000"/>
              </a:lnSpc>
            </a:pPr>
            <a:r>
              <a:rPr lang="en-US" sz="4000" b="1" u="none" strike="noStrike">
                <a:solidFill>
                  <a:schemeClr val="dk2"/>
                </a:solidFill>
                <a:effectLst/>
                <a:uFillTx/>
                <a:latin typeface="Calibri"/>
              </a:rPr>
              <a:t>Bedankt</a:t>
            </a:r>
            <a:endParaRPr lang="nl-NL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g - blaadjes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4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y off slide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6"/>
          <p:cNvPicPr/>
          <p:nvPr/>
        </p:nvPicPr>
        <p:blipFill>
          <a:blip r:embed="rId2"/>
          <a:stretch/>
        </p:blipFill>
        <p:spPr>
          <a:xfrm>
            <a:off x="1800" y="1080"/>
            <a:ext cx="12188160" cy="68554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erkregel slide">
    <p:bg>
      <p:bgPr>
        <a:solidFill>
          <a:srgbClr val="fe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6"/>
          <p:cNvPicPr/>
          <p:nvPr/>
        </p:nvPicPr>
        <p:blipFill>
          <a:blip r:embed="rId2"/>
          <a:stretch/>
        </p:blipFill>
        <p:spPr>
          <a:xfrm>
            <a:off x="1800" y="1080"/>
            <a:ext cx="12188160" cy="68554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kstvak 1"/>
          <p:cNvSpPr/>
          <p:nvPr/>
        </p:nvSpPr>
        <p:spPr>
          <a:xfrm>
            <a:off x="1620720" y="4395600"/>
            <a:ext cx="7302600" cy="22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ts val="5499"/>
              </a:lnSpc>
            </a:pPr>
            <a:r>
              <a:rPr lang="nl-NL" sz="64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Formatief evalueren</a:t>
            </a:r>
            <a:endParaRPr lang="nl-NL" sz="6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5499"/>
              </a:lnSpc>
            </a:pPr>
            <a:r>
              <a:rPr lang="nl-NL" sz="4800" b="0" u="none" strike="noStrike">
                <a:solidFill>
                  <a:schemeClr val="lt1"/>
                </a:solidFill>
                <a:effectLst/>
                <a:uFillTx/>
                <a:latin typeface="Calibri Light"/>
              </a:rPr>
              <a:t>In de biologieles</a:t>
            </a:r>
            <a:endParaRPr lang="nl-NL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5499"/>
              </a:lnSpc>
            </a:pPr>
            <a:r>
              <a:rPr lang="nl-NL" sz="3600" b="0" i="1" u="none" strike="noStrike">
                <a:solidFill>
                  <a:schemeClr val="lt1"/>
                </a:solidFill>
                <a:effectLst/>
                <a:uFillTx/>
                <a:latin typeface="Calibri Light"/>
              </a:rPr>
              <a:t>Cindy Stienstra</a:t>
            </a:r>
            <a:endParaRPr lang="nl-NL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52" name="Picture 2" descr="Didactief | In de biotoop van Cindy Stienstra"/>
          <p:cNvPicPr/>
          <p:nvPr/>
        </p:nvPicPr>
        <p:blipFill>
          <a:blip r:embed="rId2"/>
          <a:stretch/>
        </p:blipFill>
        <p:spPr>
          <a:xfrm>
            <a:off x="1198440" y="490680"/>
            <a:ext cx="4817880" cy="3615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/>
          </p:nvPr>
        </p:nvSpPr>
        <p:spPr>
          <a:xfrm>
            <a:off x="744840" y="738720"/>
            <a:ext cx="10381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Praatplaatje met invullen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70" name="Afbeelding 2"/>
          <p:cNvPicPr/>
          <p:nvPr/>
        </p:nvPicPr>
        <p:blipFill>
          <a:blip r:embed="rId1"/>
          <a:stretch/>
        </p:blipFill>
        <p:spPr>
          <a:xfrm>
            <a:off x="1065600" y="1847880"/>
            <a:ext cx="5850720" cy="4839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Tekstvak 4"/>
          <p:cNvSpPr/>
          <p:nvPr/>
        </p:nvSpPr>
        <p:spPr>
          <a:xfrm>
            <a:off x="7237440" y="1674720"/>
            <a:ext cx="4209480" cy="43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Opties: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82a75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Laat lln alle begrippen zelf invullen.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82a75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Geef een paar begrippen en laat de lln kiezen en aanvullen.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82a75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Geef alle begrippen + een paar teveel.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82a75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Geef precies alle begrippen.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/>
          </p:nvPr>
        </p:nvSpPr>
        <p:spPr>
          <a:xfrm>
            <a:off x="744840" y="738720"/>
            <a:ext cx="10381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Praatplaatje zelf maken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3" name="Tekstvak 2"/>
          <p:cNvSpPr/>
          <p:nvPr/>
        </p:nvSpPr>
        <p:spPr>
          <a:xfrm>
            <a:off x="672120" y="1473840"/>
            <a:ext cx="4838760" cy="224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Leg uit hoe de lichaamstemperatuur van het menselijk lichaam constant wordt gehouden m.b.v. een zelf getekende regelkring.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4" name="Afbeelding 6"/>
          <p:cNvPicPr/>
          <p:nvPr/>
        </p:nvPicPr>
        <p:blipFill>
          <a:blip r:embed="rId1"/>
          <a:stretch/>
        </p:blipFill>
        <p:spPr>
          <a:xfrm>
            <a:off x="7418520" y="1473840"/>
            <a:ext cx="3431520" cy="3728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/>
          </p:nvPr>
        </p:nvSpPr>
        <p:spPr>
          <a:xfrm>
            <a:off x="744840" y="738720"/>
            <a:ext cx="10381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Praatplaatje zelf maken - woordweb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6" name="Tekstvak 2"/>
          <p:cNvSpPr/>
          <p:nvPr/>
        </p:nvSpPr>
        <p:spPr>
          <a:xfrm>
            <a:off x="672120" y="1473840"/>
            <a:ext cx="4838760" cy="26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Maak een woordweb met de volgende woorden: </a:t>
            </a:r>
            <a:r>
              <a:rPr lang="nl-NL" sz="2800" b="0" i="1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CO2, fossiele brandstoffen, fotosynthese, versterkt broeikaseffect, permafrost, methaan, ijskappen, zeespiegel en temperatuur.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Tekstvak 3"/>
          <p:cNvSpPr/>
          <p:nvPr/>
        </p:nvSpPr>
        <p:spPr>
          <a:xfrm>
            <a:off x="6680880" y="4022280"/>
            <a:ext cx="4838760" cy="181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Leg m.b.v. je zelf getekende woordweb uit hoe het versterkte broeikaseffect zichzelf in stand houdt.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/>
          </p:nvPr>
        </p:nvSpPr>
        <p:spPr>
          <a:xfrm>
            <a:off x="744840" y="738720"/>
            <a:ext cx="10381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Dobbelsteenvragen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9" name="Tekstvak 2"/>
          <p:cNvSpPr/>
          <p:nvPr/>
        </p:nvSpPr>
        <p:spPr>
          <a:xfrm>
            <a:off x="672120" y="1473840"/>
            <a:ext cx="8401320" cy="44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14440" indent="-514440" defTabSz="914400">
              <a:lnSpc>
                <a:spcPct val="100000"/>
              </a:lnSpc>
              <a:buClr>
                <a:srgbClr val="182a75"/>
              </a:buClr>
              <a:buFont typeface="Calibri Light"/>
              <a:buAutoNum type="arabicPeriod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Hoe kan jij het praatplaatje inzetten in je onderwijs?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14440" indent="-514440" defTabSz="914400">
              <a:lnSpc>
                <a:spcPct val="100000"/>
              </a:lnSpc>
              <a:buClr>
                <a:srgbClr val="182a75"/>
              </a:buClr>
              <a:buFont typeface="Calibri Light"/>
              <a:buAutoNum type="arabicPeriod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Op welke momenten in je onderwijs past het praatplaatje? Licht toe.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14440" indent="-514440" defTabSz="914400">
              <a:lnSpc>
                <a:spcPct val="100000"/>
              </a:lnSpc>
              <a:buClr>
                <a:srgbClr val="182a75"/>
              </a:buClr>
              <a:buFont typeface="Calibri Light"/>
              <a:buAutoNum type="arabicPeriod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Welke formatieve werkvorm zet jij veel in in je lessen?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14440" indent="-514440" defTabSz="914400">
              <a:lnSpc>
                <a:spcPct val="100000"/>
              </a:lnSpc>
              <a:buClr>
                <a:srgbClr val="182a75"/>
              </a:buClr>
              <a:buFont typeface="Calibri Light"/>
              <a:buAutoNum type="arabicPeriod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Wat staat jou te doen m.b.t. formatief evalueren in je onderwijs?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14440" indent="-514440" defTabSz="914400">
              <a:lnSpc>
                <a:spcPct val="100000"/>
              </a:lnSpc>
              <a:buClr>
                <a:srgbClr val="182a75"/>
              </a:buClr>
              <a:buFont typeface="Calibri Light"/>
              <a:buAutoNum type="arabicPeriod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Welke vraag heb jij nog aan de anderen?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14440" indent="-514440" defTabSz="914400">
              <a:lnSpc>
                <a:spcPct val="100000"/>
              </a:lnSpc>
              <a:buClr>
                <a:srgbClr val="182a75"/>
              </a:buClr>
              <a:buFont typeface="Calibri Light"/>
              <a:buAutoNum type="arabicPeriod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Wat neem je mee uit deze workshop?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kstvak 3"/>
          <p:cNvSpPr/>
          <p:nvPr/>
        </p:nvSpPr>
        <p:spPr>
          <a:xfrm>
            <a:off x="1039320" y="574560"/>
            <a:ext cx="8703000" cy="12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nl-NL" sz="4000" b="1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JIJ! Toolkit</a:t>
            </a:r>
            <a:endParaRPr lang="nl-NL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Tekstvak 4"/>
          <p:cNvSpPr/>
          <p:nvPr/>
        </p:nvSpPr>
        <p:spPr>
          <a:xfrm>
            <a:off x="3823920" y="4146480"/>
            <a:ext cx="3632760" cy="12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en-GB" sz="2000" b="0" u="none" strike="noStrike">
                <a:solidFill>
                  <a:srgbClr val="182a75"/>
                </a:solidFill>
                <a:effectLst/>
                <a:uFillTx/>
                <a:latin typeface="Calibri"/>
              </a:rPr>
              <a:t>Praktische voorbeelden en downloads die ondersteunen bij het maken van een goede toets </a:t>
            </a:r>
            <a:br>
              <a:rPr sz="2000"/>
            </a:br>
            <a:r>
              <a:rPr lang="en-GB" sz="2000" b="0" u="none" strike="noStrike">
                <a:solidFill>
                  <a:srgbClr val="182a75"/>
                </a:solidFill>
                <a:effectLst/>
                <a:uFillTx/>
                <a:latin typeface="Calibri"/>
              </a:rPr>
              <a:t>of bij formatief handelen.</a:t>
            </a:r>
            <a:endParaRPr lang="nl-N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Afbeelding 5"/>
          <p:cNvSpPr/>
          <p:nvPr/>
        </p:nvSpPr>
        <p:spPr>
          <a:xfrm>
            <a:off x="1039320" y="3505320"/>
            <a:ext cx="2264040" cy="2264040"/>
          </a:xfrm>
          <a:prstGeom prst="roundRect">
            <a:avLst>
              <a:gd name="adj" fmla="val 5129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nl-N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3" name="Afbeelding 1"/>
          <p:cNvPicPr/>
          <p:nvPr/>
        </p:nvPicPr>
        <p:blipFill>
          <a:blip r:embed="rId3"/>
          <a:stretch/>
        </p:blipFill>
        <p:spPr>
          <a:xfrm>
            <a:off x="6999480" y="0"/>
            <a:ext cx="5191920" cy="370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/>
          </p:nvPr>
        </p:nvSpPr>
        <p:spPr>
          <a:xfrm>
            <a:off x="993600" y="586080"/>
            <a:ext cx="9158040" cy="49752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4000" b="1" u="none" strike="noStrike">
                <a:solidFill>
                  <a:srgbClr val="182a75"/>
                </a:solidFill>
                <a:effectLst/>
                <a:uFillTx/>
                <a:latin typeface="Calibri"/>
              </a:rPr>
              <a:t>In deze workshop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993600" y="1965240"/>
            <a:ext cx="8919000" cy="301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bf2b54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Wat is formatief evalueren (ook alweer)?</a:t>
            </a:r>
            <a:endParaRPr lang="de-DE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bf2b54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Praktische formatieve werkvormen voor in de biologieles.</a:t>
            </a:r>
            <a:endParaRPr lang="de-DE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</a:pPr>
            <a:endParaRPr lang="de-DE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/>
          </p:nvPr>
        </p:nvSpPr>
        <p:spPr>
          <a:xfrm>
            <a:off x="720000" y="590400"/>
            <a:ext cx="3517920" cy="134928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rgbClr val="182a75"/>
                </a:solidFill>
                <a:effectLst/>
                <a:uFillTx/>
                <a:latin typeface="Calibri"/>
              </a:rPr>
              <a:t>Entree ticket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210960" y="2257560"/>
            <a:ext cx="4093920" cy="343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e2185d"/>
              </a:buClr>
              <a:buFont typeface="Arial"/>
              <a:buChar char="•"/>
            </a:pPr>
            <a:r>
              <a:rPr lang="en-US" sz="2800" b="0" u="none" strike="noStrike">
                <a:solidFill>
                  <a:srgbClr val="182a75"/>
                </a:solidFill>
                <a:effectLst/>
                <a:uFillTx/>
                <a:latin typeface="Calibri"/>
              </a:rPr>
              <a:t>Hoe gaat het op dit moment met formatief evalueren in je onderwijs?</a:t>
            </a:r>
            <a:endParaRPr lang="de-DE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e2185d"/>
              </a:buClr>
              <a:buFont typeface="Arial"/>
              <a:buChar char="•"/>
            </a:pPr>
            <a:r>
              <a:rPr lang="en-US" sz="2800" b="0" u="none" strike="noStrike">
                <a:solidFill>
                  <a:srgbClr val="182a75"/>
                </a:solidFill>
                <a:effectLst/>
                <a:uFillTx/>
                <a:latin typeface="Calibri"/>
              </a:rPr>
              <a:t>Kies daar een plaatje bij.</a:t>
            </a:r>
            <a:endParaRPr lang="de-DE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e2185d"/>
              </a:buClr>
              <a:buFont typeface="Arial"/>
              <a:buChar char="•"/>
            </a:pPr>
            <a:r>
              <a:rPr lang="en-US" sz="2800" b="0" u="none" strike="noStrike">
                <a:solidFill>
                  <a:srgbClr val="182a75"/>
                </a:solidFill>
                <a:effectLst/>
                <a:uFillTx/>
                <a:latin typeface="Calibri"/>
              </a:rPr>
              <a:t>Licht je keuze toe.</a:t>
            </a:r>
            <a:endParaRPr lang="de-DE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</a:pPr>
            <a:endParaRPr lang="de-DE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57" name="Afbeelding 6" descr="Afbeelding met collage, vogel, mozaïek, fauna&#10;&#10;Door AI gegenereerde inhoud is mogelijk onjuist."/>
          <p:cNvPicPr/>
          <p:nvPr/>
        </p:nvPicPr>
        <p:blipFill>
          <a:blip r:embed="rId1"/>
          <a:stretch/>
        </p:blipFill>
        <p:spPr>
          <a:xfrm>
            <a:off x="5033160" y="244800"/>
            <a:ext cx="6501960" cy="650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kstvak 2"/>
          <p:cNvSpPr/>
          <p:nvPr/>
        </p:nvSpPr>
        <p:spPr>
          <a:xfrm>
            <a:off x="672120" y="1473840"/>
            <a:ext cx="4838760" cy="95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Welke drie vragen vormen de basis van formatief evalueren?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Titel 1"/>
          <p:cNvSpPr/>
          <p:nvPr/>
        </p:nvSpPr>
        <p:spPr>
          <a:xfrm>
            <a:off x="618120" y="755280"/>
            <a:ext cx="9600840" cy="9932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90000"/>
              </a:lnSpc>
            </a:pPr>
            <a:r>
              <a:rPr lang="nl-NL" sz="4000" b="1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De drie basisvragen</a:t>
            </a:r>
            <a:endParaRPr lang="nl-NL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Afbeelding 6"/>
          <p:cNvPicPr/>
          <p:nvPr/>
        </p:nvPicPr>
        <p:blipFill>
          <a:blip r:embed="rId2"/>
          <a:stretch/>
        </p:blipFill>
        <p:spPr>
          <a:xfrm>
            <a:off x="6158520" y="1014840"/>
            <a:ext cx="4060800" cy="5414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/>
          </p:nvPr>
        </p:nvSpPr>
        <p:spPr>
          <a:xfrm>
            <a:off x="744840" y="738720"/>
            <a:ext cx="10381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De basis van formatief evalueren: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62" name="Afbeelding 3"/>
          <p:cNvPicPr/>
          <p:nvPr/>
        </p:nvPicPr>
        <p:blipFill>
          <a:blip r:embed="rId1"/>
          <a:stretch/>
        </p:blipFill>
        <p:spPr>
          <a:xfrm>
            <a:off x="580680" y="2674440"/>
            <a:ext cx="8408880" cy="2762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/>
          </p:nvPr>
        </p:nvSpPr>
        <p:spPr>
          <a:xfrm>
            <a:off x="393120" y="316800"/>
            <a:ext cx="10381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Praatplaatje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64" name="Picture 2" descr="Geslachtelijk tulp | Havo 2 thema 6 Planten"/>
          <p:cNvPicPr/>
          <p:nvPr/>
        </p:nvPicPr>
        <p:blipFill>
          <a:blip r:embed="rId1"/>
          <a:stretch/>
        </p:blipFill>
        <p:spPr>
          <a:xfrm>
            <a:off x="4548600" y="493560"/>
            <a:ext cx="7513200" cy="261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Afbeelding 4"/>
          <p:cNvPicPr/>
          <p:nvPr/>
        </p:nvPicPr>
        <p:blipFill>
          <a:blip r:embed="rId2"/>
          <a:stretch/>
        </p:blipFill>
        <p:spPr>
          <a:xfrm>
            <a:off x="4548600" y="3600720"/>
            <a:ext cx="7643160" cy="276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Tekstvak 5"/>
          <p:cNvSpPr/>
          <p:nvPr/>
        </p:nvSpPr>
        <p:spPr>
          <a:xfrm>
            <a:off x="184680" y="1505520"/>
            <a:ext cx="4152600" cy="44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defTabSz="914400">
              <a:lnSpc>
                <a:spcPct val="100000"/>
              </a:lnSpc>
              <a:buClr>
                <a:srgbClr val="182a75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Leg m.b.v. beide plaatjes uit wat de verschillen zijn tussen tussen geslachtelijke en ongeslachtelijke voortplanting.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82a75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Leg het voordeel van geslachtelijke voortplanting uit m.b.v. de plaatjes.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744840" y="738720"/>
            <a:ext cx="10381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nl-NL" sz="4000" b="1" u="none" strike="noStrike">
                <a:solidFill>
                  <a:srgbClr val="bf2b54"/>
                </a:solidFill>
                <a:effectLst/>
                <a:uFillTx/>
                <a:latin typeface="Calibri"/>
              </a:rPr>
              <a:t>Praatplaatje – de regels</a:t>
            </a:r>
            <a:endParaRPr lang="de-DE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8" name="Tekstvak 2"/>
          <p:cNvSpPr/>
          <p:nvPr/>
        </p:nvSpPr>
        <p:spPr>
          <a:xfrm>
            <a:off x="672120" y="1473840"/>
            <a:ext cx="7533720" cy="224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defTabSz="914400">
              <a:lnSpc>
                <a:spcPct val="100000"/>
              </a:lnSpc>
              <a:buClr>
                <a:srgbClr val="182a75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Laat de leerling een </a:t>
            </a:r>
            <a:r>
              <a:rPr lang="nl-NL" sz="2800" b="0" i="1" u="sng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gerichte vraag</a:t>
            </a: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 beantwoorden </a:t>
            </a:r>
            <a:r>
              <a:rPr lang="nl-NL" sz="2800" b="0" i="1" u="sng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m.b.v. het plaatje.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82a75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Laat een van de leerlingen die heeft geluisterd het vervolgens uitleggen.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82a75"/>
              </a:buClr>
              <a:buFont typeface="Arial"/>
              <a:buChar char="•"/>
            </a:pPr>
            <a:r>
              <a:rPr lang="nl-NL" sz="2800" b="0" u="none" strike="noStrike">
                <a:solidFill>
                  <a:srgbClr val="182a75"/>
                </a:solidFill>
                <a:effectLst/>
                <a:uFillTx/>
                <a:latin typeface="Calibri Light"/>
              </a:rPr>
              <a:t>Iedereen moet het kunnen uitleggen!</a:t>
            </a:r>
            <a:endParaRPr lang="nl-N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JIJ">
      <a:dk1>
        <a:srgbClr val="4c4d4c"/>
      </a:dk1>
      <a:lt1>
        <a:srgbClr val="ffffff"/>
      </a:lt1>
      <a:dk2>
        <a:srgbClr val="f68b1f"/>
      </a:dk2>
      <a:lt2>
        <a:srgbClr val="e7e6e6"/>
      </a:lt2>
      <a:accent1>
        <a:srgbClr val="182a75"/>
      </a:accent1>
      <a:accent2>
        <a:srgbClr val="e2185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b2cbba8a-e082-409e-a47d-3f83aed9688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5A2C9218BE14588B451DB22D53666" ma:contentTypeVersion="18" ma:contentTypeDescription="Een nieuw document maken." ma:contentTypeScope="" ma:versionID="30eda982e40b91e747bf9ef81b65c4aa">
  <xsd:schema xmlns:xsd="http://www.w3.org/2001/XMLSchema" xmlns:xs="http://www.w3.org/2001/XMLSchema" xmlns:p="http://schemas.microsoft.com/office/2006/metadata/properties" xmlns:ns2="b2cbba8a-e082-409e-a47d-3f83aed9688a" xmlns:ns3="1d681a2f-a18e-48e0-a234-14da885c145e" xmlns:ns4="f0974581-4bbf-443e-902f-14073e9fb4f6" targetNamespace="http://schemas.microsoft.com/office/2006/metadata/properties" ma:root="true" ma:fieldsID="24c0514870fcaec3f8c5e298b176480e" ns2:_="" ns3:_="" ns4:_="">
    <xsd:import namespace="b2cbba8a-e082-409e-a47d-3f83aed9688a"/>
    <xsd:import namespace="1d681a2f-a18e-48e0-a234-14da885c145e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bba8a-e082-409e-a47d-3f83aed96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81a2f-a18e-48e0-a234-14da885c145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2391077-84fe-44a7-9665-5357f6ef5358}" ma:internalName="TaxCatchAll" ma:showField="CatchAllData" ma:web="1d681a2f-a18e-48e0-a234-14da885c14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BC7327EC4B642AEDA9BBA7EA0FB81" ma:contentTypeVersion="16" ma:contentTypeDescription="Een nieuw document maken." ma:contentTypeScope="" ma:versionID="af572c5df3120588c1b55413ea4cab1c">
  <xsd:schema xmlns:xsd="http://www.w3.org/2001/XMLSchema" xmlns:xs="http://www.w3.org/2001/XMLSchema" xmlns:p="http://schemas.microsoft.com/office/2006/metadata/properties" xmlns:ns2="067ea3f2-65de-48fa-91ab-880db24347c3" xmlns:ns3="f0974581-4bbf-443e-902f-14073e9fb4f6" xmlns:ns4="c0c3fd90-dbe4-44e3-9449-50821edca444" targetNamespace="http://schemas.microsoft.com/office/2006/metadata/properties" ma:root="true" ma:fieldsID="0176a24157c9c260caa22f5b504b40bd" ns2:_="" ns3:_="" ns4:_="">
    <xsd:import namespace="067ea3f2-65de-48fa-91ab-880db24347c3"/>
    <xsd:import namespace="f0974581-4bbf-443e-902f-14073e9fb4f6"/>
    <xsd:import namespace="c0c3fd90-dbe4-44e3-9449-50821edca4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4:SharedWithUsers" minOccurs="0"/>
                <xsd:element ref="ns4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ea3f2-65de-48fa-91ab-880db24347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8a50f66-0805-4521-b736-109882ece285}" ma:internalName="TaxCatchAll" ma:showField="CatchAllData" ma:web="c0c3fd90-dbe4-44e3-9449-50821edca4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3fd90-dbe4-44e3-9449-50821edca444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7ea3f2-65de-48fa-91ab-880db24347c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3309CFA2-27D8-43E8-B60A-6C27AE94999A}">
  <ds:schemaRefs>
    <ds:schemaRef ds:uri="1d681a2f-a18e-48e0-a234-14da885c145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b2cbba8a-e082-409e-a47d-3f83aed9688a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0974581-4bbf-443e-902f-14073e9fb4f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CB5F89-98B5-498D-B3A7-FB02FD6DC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87202B-5C6F-4409-9128-89EC5332B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cbba8a-e082-409e-a47d-3f83aed9688a"/>
    <ds:schemaRef ds:uri="1d681a2f-a18e-48e0-a234-14da885c145e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B7E4FE0-1252-42D2-A2B6-03D0626628BF}"/>
</file>

<file path=customXml/itemProps5.xml><?xml version="1.0" encoding="utf-8"?>
<ds:datastoreItem xmlns:ds="http://schemas.openxmlformats.org/officeDocument/2006/customXml" ds:itemID="{D38DFFAD-11D2-466C-9F06-BFCEA8CC187C}"/>
</file>

<file path=customXml/itemProps6.xml><?xml version="1.0" encoding="utf-8"?>
<ds:datastoreItem xmlns:ds="http://schemas.openxmlformats.org/officeDocument/2006/customXml" ds:itemID="{626C5AE6-42D5-4351-B93E-B5AFFC34FC9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Application>LibreOffice/25.8.4.2$MacOSX_AARCH64 LibreOffice_project/290daaa01b999472f0c7a3890eb6a550fd74c6df</Application>
  <AppVersion>15.0000</AppVersion>
  <Words>1258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Marja Goedkoop</dc:creator>
  <dc:description/>
  <cp:lastModifiedBy/>
  <cp:revision>17</cp:revision>
  <dcterms:created xsi:type="dcterms:W3CDTF">2022-07-13T13:51:49Z</dcterms:created>
  <dcterms:modified xsi:type="dcterms:W3CDTF">2026-01-26T10:12:54Z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0x010100ABCBC7327EC4B642AEDA9BBA7EA0FB81</vt:lpwstr>
  </property>
  <property fmtid="{D5CDD505-2E9C-101B-9397-08002B2CF9AE}" pid="3" name="MediaServiceImageTags">
    <vt:lpwstr/>
  </property>
  <property fmtid="{D5CDD505-2E9C-101B-9397-08002B2CF9AE}" pid="4" name="Notes">
    <vt:i4>12</vt:i4>
  </property>
  <property fmtid="{D5CDD505-2E9C-101B-9397-08002B2CF9AE}" pid="5" name="PresentationFormat">
    <vt:lpwstr>Breedbeeld</vt:lpwstr>
  </property>
  <property fmtid="{D5CDD505-2E9C-101B-9397-08002B2CF9AE}" pid="6" name="Slides">
    <vt:i4>13</vt:i4>
  </property>
</Properties>
</file>